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5EB"/>
    <a:srgbClr val="00FF99"/>
    <a:srgbClr val="00CC99"/>
    <a:srgbClr val="7CEC28"/>
    <a:srgbClr val="CCFF33"/>
    <a:srgbClr val="00CC66"/>
    <a:srgbClr val="99CC00"/>
    <a:srgbClr val="BFF4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96" autoAdjust="0"/>
    <p:restoredTop sz="94618" autoAdjust="0"/>
  </p:normalViewPr>
  <p:slideViewPr>
    <p:cSldViewPr>
      <p:cViewPr>
        <p:scale>
          <a:sx n="120" d="100"/>
          <a:sy n="120" d="100"/>
        </p:scale>
        <p:origin x="-1584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10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6190476190476239E-2"/>
          <c:y val="6.2350119904076795E-2"/>
          <c:w val="0.56190476190476157"/>
          <c:h val="0.7242206235011997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CCFFCC"/>
            </a:solidFill>
            <a:ln w="1905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8459.1</c:v>
                </c:pt>
                <c:pt idx="1">
                  <c:v>8460.1</c:v>
                </c:pt>
                <c:pt idx="2">
                  <c:v>8625.5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3164</c:v>
                </c:pt>
                <c:pt idx="1">
                  <c:v>3176.4</c:v>
                </c:pt>
                <c:pt idx="2">
                  <c:v>362.2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6600"/>
            </a:solidFill>
            <a:ln w="1905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3988.9</c:v>
                </c:pt>
                <c:pt idx="1">
                  <c:v>3612.2</c:v>
                </c:pt>
                <c:pt idx="2">
                  <c:v>3621.8</c:v>
                </c:pt>
              </c:numCache>
            </c:numRef>
          </c:val>
        </c:ser>
        <c:gapDepth val="0"/>
        <c:shape val="box"/>
        <c:axId val="118439296"/>
        <c:axId val="96792960"/>
        <c:axId val="0"/>
      </c:bar3DChart>
      <c:catAx>
        <c:axId val="118439296"/>
        <c:scaling>
          <c:orientation val="minMax"/>
        </c:scaling>
        <c:axPos val="b"/>
        <c:numFmt formatCode="General" sourceLinked="1"/>
        <c:tickLblPos val="low"/>
        <c:spPr>
          <a:ln w="4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7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6792960"/>
        <c:crosses val="autoZero"/>
        <c:auto val="1"/>
        <c:lblAlgn val="ctr"/>
        <c:lblOffset val="100"/>
        <c:tickLblSkip val="1"/>
        <c:tickMarkSkip val="1"/>
      </c:catAx>
      <c:valAx>
        <c:axId val="96792960"/>
        <c:scaling>
          <c:orientation val="minMax"/>
        </c:scaling>
        <c:axPos val="l"/>
        <c:majorGridlines>
          <c:spPr>
            <a:ln w="47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7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8439296"/>
        <c:crosses val="autoZero"/>
        <c:crossBetween val="between"/>
      </c:valAx>
      <c:spPr>
        <a:noFill/>
        <a:ln w="38100">
          <a:noFill/>
        </a:ln>
      </c:spPr>
    </c:plotArea>
    <c:legend>
      <c:legendPos val="r"/>
      <c:layout>
        <c:manualLayout>
          <c:xMode val="edge"/>
          <c:yMode val="edge"/>
          <c:x val="0.655555555555556"/>
          <c:y val="0.27338129496402896"/>
          <c:w val="0.33809523809523812"/>
          <c:h val="0.45563549160671463"/>
        </c:manualLayout>
      </c:layout>
      <c:spPr>
        <a:noFill/>
        <a:ln w="4763">
          <a:solidFill>
            <a:schemeClr val="tx1"/>
          </a:solidFill>
          <a:prstDash val="solid"/>
        </a:ln>
      </c:spPr>
      <c:txPr>
        <a:bodyPr/>
        <a:lstStyle/>
        <a:p>
          <a:pPr>
            <a:defRPr sz="248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BFF4B2"/>
    </a:solidFill>
    <a:ln>
      <a:noFill/>
    </a:ln>
  </c:spPr>
  <c:txPr>
    <a:bodyPr/>
    <a:lstStyle/>
    <a:p>
      <a:pPr>
        <a:defRPr sz="27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9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6190476190476197E-2"/>
          <c:y val="5.9952038369304572E-2"/>
          <c:w val="0.63968253968253963"/>
          <c:h val="0.7266187050359714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FFCC99"/>
            </a:solidFill>
            <a:ln w="15101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2952.5</c:v>
                </c:pt>
                <c:pt idx="1">
                  <c:v>2311.1</c:v>
                </c:pt>
                <c:pt idx="2">
                  <c:v>2080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FF00FF"/>
            </a:solidFill>
            <a:ln w="15101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189.7</c:v>
                </c:pt>
                <c:pt idx="1">
                  <c:v>191.8</c:v>
                </c:pt>
                <c:pt idx="2">
                  <c:v>198.7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субсидия</c:v>
                </c:pt>
              </c:strCache>
            </c:strRef>
          </c:tx>
          <c:spPr>
            <a:solidFill>
              <a:srgbClr val="FF0000"/>
            </a:solidFill>
            <a:ln w="15101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846.7</c:v>
                </c:pt>
                <c:pt idx="1">
                  <c:v>1109.3</c:v>
                </c:pt>
                <c:pt idx="2">
                  <c:v>1343.1</c:v>
                </c:pt>
              </c:numCache>
            </c:numRef>
          </c:val>
        </c:ser>
        <c:gapDepth val="0"/>
        <c:shape val="box"/>
        <c:axId val="119032832"/>
        <c:axId val="119042816"/>
        <c:axId val="0"/>
      </c:bar3DChart>
      <c:catAx>
        <c:axId val="119032832"/>
        <c:scaling>
          <c:orientation val="minMax"/>
        </c:scaling>
        <c:axPos val="b"/>
        <c:numFmt formatCode="General" sourceLinked="1"/>
        <c:tickLblPos val="low"/>
        <c:spPr>
          <a:ln w="37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042816"/>
        <c:crosses val="autoZero"/>
        <c:auto val="1"/>
        <c:lblAlgn val="ctr"/>
        <c:lblOffset val="100"/>
        <c:tickLblSkip val="1"/>
        <c:tickMarkSkip val="1"/>
      </c:catAx>
      <c:valAx>
        <c:axId val="119042816"/>
        <c:scaling>
          <c:orientation val="minMax"/>
        </c:scaling>
        <c:axPos val="l"/>
        <c:majorGridlines>
          <c:spPr>
            <a:ln w="37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7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032832"/>
        <c:crosses val="autoZero"/>
        <c:crossBetween val="between"/>
      </c:valAx>
      <c:spPr>
        <a:noFill/>
        <a:ln w="30202">
          <a:noFill/>
        </a:ln>
      </c:spPr>
    </c:plotArea>
    <c:legend>
      <c:legendPos val="r"/>
      <c:layout>
        <c:manualLayout>
          <c:xMode val="edge"/>
          <c:yMode val="edge"/>
          <c:x val="0.7333333333333335"/>
          <c:y val="0.37410071942446066"/>
          <c:w val="0.26031746031746056"/>
          <c:h val="0.25419664268585135"/>
        </c:manualLayout>
      </c:layout>
      <c:spPr>
        <a:noFill/>
        <a:ln w="3775">
          <a:solidFill>
            <a:schemeClr val="tx1"/>
          </a:solidFill>
          <a:prstDash val="solid"/>
        </a:ln>
      </c:spPr>
      <c:txPr>
        <a:bodyPr/>
        <a:lstStyle/>
        <a:p>
          <a:pPr>
            <a:defRPr sz="19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A474-8CD9-452D-A9D8-DAA0C2601FE2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5DA4-429A-4893-9249-0D38715DD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FB4B4-0082-4EB7-9784-0EA016313F50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DD200-6277-413E-A9A5-0B031C265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8411-8153-4EE2-B7E6-E442560F219D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0CD96-B9B6-4EB6-93DF-8BE49E9C1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7706-F25B-4D5B-AABE-F6A1975203C2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140D-DE54-4C63-8E04-6A91E43FE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D8FB1-E0D6-4F0B-9BA9-F80982B096BF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A379-8F8D-4C14-9BCF-04EF608A1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B90606-0C4F-4FDF-8F70-704F4FE2D4C2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2CA65-6B2F-472A-8D78-A1CEC0BF4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539750" y="4797425"/>
            <a:ext cx="83534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Подготовлен на основании решения Собрания депутатов </a:t>
            </a:r>
            <a:r>
              <a:rPr lang="ru-RU" sz="2000" dirty="0" smtClean="0"/>
              <a:t>Барило-Крепинского </a:t>
            </a:r>
            <a:r>
              <a:rPr lang="ru-RU" sz="2000" dirty="0"/>
              <a:t>сельского поселения от </a:t>
            </a:r>
            <a:r>
              <a:rPr lang="ru-RU" sz="2000" dirty="0" smtClean="0"/>
              <a:t>26.12.2017 </a:t>
            </a:r>
            <a:r>
              <a:rPr lang="ru-RU" sz="2000" dirty="0"/>
              <a:t>года № </a:t>
            </a:r>
            <a:r>
              <a:rPr lang="ru-RU" sz="2000" dirty="0" smtClean="0"/>
              <a:t>52 </a:t>
            </a:r>
            <a:r>
              <a:rPr lang="ru-RU" sz="2000" dirty="0"/>
              <a:t>«О бюджете </a:t>
            </a:r>
            <a:r>
              <a:rPr lang="ru-RU" sz="2000" dirty="0" smtClean="0"/>
              <a:t>Барило-Крепинского </a:t>
            </a:r>
            <a:r>
              <a:rPr lang="ru-RU" sz="2000" dirty="0"/>
              <a:t>сельского поселения </a:t>
            </a:r>
            <a:r>
              <a:rPr lang="ru-RU" sz="2000" dirty="0" smtClean="0"/>
              <a:t>Родионово-Несветайского </a:t>
            </a:r>
            <a:r>
              <a:rPr lang="ru-RU" sz="2000" dirty="0"/>
              <a:t>района на 2018 год и плановый период 2019 и 2020 годов»</a:t>
            </a:r>
          </a:p>
        </p:txBody>
      </p:sp>
      <p:sp>
        <p:nvSpPr>
          <p:cNvPr id="7172" name="WordArt 8"/>
          <p:cNvSpPr>
            <a:spLocks noChangeArrowheads="1" noChangeShapeType="1" noTextEdit="1"/>
          </p:cNvSpPr>
          <p:nvPr/>
        </p:nvSpPr>
        <p:spPr bwMode="auto">
          <a:xfrm>
            <a:off x="1042988" y="1341438"/>
            <a:ext cx="7129462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FF4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WordArt 7"/>
          <p:cNvSpPr>
            <a:spLocks noChangeArrowheads="1" noChangeShapeType="1" noTextEdit="1"/>
          </p:cNvSpPr>
          <p:nvPr/>
        </p:nvSpPr>
        <p:spPr bwMode="auto">
          <a:xfrm>
            <a:off x="2555875" y="188913"/>
            <a:ext cx="43926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Расходы бюджета</a:t>
            </a:r>
          </a:p>
        </p:txBody>
      </p:sp>
      <p:graphicFrame>
        <p:nvGraphicFramePr>
          <p:cNvPr id="31911" name="Group 167"/>
          <p:cNvGraphicFramePr>
            <a:graphicFrameLocks noGrp="1"/>
          </p:cNvGraphicFramePr>
          <p:nvPr/>
        </p:nvGraphicFramePr>
        <p:xfrm>
          <a:off x="179388" y="1052513"/>
          <a:ext cx="8640762" cy="5188905"/>
        </p:xfrm>
        <a:graphic>
          <a:graphicData uri="http://schemas.openxmlformats.org/drawingml/2006/table">
            <a:tbl>
              <a:tblPr/>
              <a:tblGrid>
                <a:gridCol w="4897437"/>
                <a:gridCol w="1439863"/>
                <a:gridCol w="1223962"/>
                <a:gridCol w="1079500"/>
              </a:tblGrid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Наименование расходов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2018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2019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2020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5334,3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5235,5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189,5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безопасность 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7,5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2625,9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2832,0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1452,0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 и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6764,3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6483,6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6307,2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15612,0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15248,7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13397,7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AutoShape 5"/>
          <p:cNvSpPr>
            <a:spLocks noChangeArrowheads="1"/>
          </p:cNvSpPr>
          <p:nvPr/>
        </p:nvSpPr>
        <p:spPr bwMode="auto">
          <a:xfrm>
            <a:off x="179388" y="1700213"/>
            <a:ext cx="2808287" cy="1657350"/>
          </a:xfrm>
          <a:prstGeom prst="rightArrowCallout">
            <a:avLst>
              <a:gd name="adj1" fmla="val 25000"/>
              <a:gd name="adj2" fmla="val 25000"/>
              <a:gd name="adj3" fmla="val 28241"/>
              <a:gd name="adj4" fmla="val 74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Oval 6"/>
          <p:cNvSpPr>
            <a:spLocks noChangeArrowheads="1"/>
          </p:cNvSpPr>
          <p:nvPr/>
        </p:nvSpPr>
        <p:spPr bwMode="auto">
          <a:xfrm>
            <a:off x="2700338" y="1916113"/>
            <a:ext cx="3671887" cy="4321175"/>
          </a:xfrm>
          <a:prstGeom prst="ellipse">
            <a:avLst/>
          </a:prstGeom>
          <a:solidFill>
            <a:srgbClr val="C8C4E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6300788" y="1628775"/>
            <a:ext cx="2663825" cy="2160588"/>
          </a:xfrm>
          <a:prstGeom prst="leftArrowCallout">
            <a:avLst>
              <a:gd name="adj1" fmla="val 25000"/>
              <a:gd name="adj2" fmla="val 25000"/>
              <a:gd name="adj3" fmla="val 20549"/>
              <a:gd name="adj4" fmla="val 740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179388" y="3716338"/>
            <a:ext cx="2592387" cy="2592387"/>
          </a:xfrm>
          <a:prstGeom prst="rightArrowCallout">
            <a:avLst>
              <a:gd name="adj1" fmla="val 25000"/>
              <a:gd name="adj2" fmla="val 25685"/>
              <a:gd name="adj3" fmla="val 16667"/>
              <a:gd name="adj4" fmla="val 79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300788" y="3933825"/>
            <a:ext cx="2663825" cy="2735263"/>
          </a:xfrm>
          <a:prstGeom prst="leftArrowCallout">
            <a:avLst>
              <a:gd name="adj1" fmla="val 25670"/>
              <a:gd name="adj2" fmla="val 25670"/>
              <a:gd name="adj3" fmla="val 16667"/>
              <a:gd name="adj4" fmla="val 766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323850" y="476250"/>
            <a:ext cx="3455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 flipH="1">
            <a:off x="377825" y="10636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2987675" y="3213100"/>
            <a:ext cx="29527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Бюджет </a:t>
            </a:r>
            <a:r>
              <a:rPr lang="ru-RU" sz="2000" dirty="0" smtClean="0"/>
              <a:t>Барило-Крепинского сельского поселения Родионово-Несветайского района на </a:t>
            </a:r>
            <a:r>
              <a:rPr lang="ru-RU" sz="2000" dirty="0"/>
              <a:t>2018 год и на плановый период  2019 и 2020 годов</a:t>
            </a: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250825" y="1844675"/>
            <a:ext cx="19446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Бюджетное послание Президента РФ</a:t>
            </a: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6877050" y="1628775"/>
            <a:ext cx="20875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/>
              <a:t>Муниципальные программы</a:t>
            </a:r>
            <a:r>
              <a:rPr lang="ru-RU" sz="1200" dirty="0"/>
              <a:t> </a:t>
            </a:r>
            <a:r>
              <a:rPr lang="ru-RU" sz="1600" dirty="0" smtClean="0"/>
              <a:t>Барило-Крепинского </a:t>
            </a:r>
            <a:r>
              <a:rPr lang="ru-RU" sz="1600" dirty="0"/>
              <a:t>сельского поселения </a:t>
            </a:r>
            <a:r>
              <a:rPr lang="ru-RU" sz="1600" dirty="0" smtClean="0"/>
              <a:t>Родионово-Несветайского </a:t>
            </a:r>
            <a:r>
              <a:rPr lang="ru-RU" sz="1600" dirty="0"/>
              <a:t>района</a:t>
            </a:r>
          </a:p>
        </p:txBody>
      </p:sp>
      <p:sp>
        <p:nvSpPr>
          <p:cNvPr id="8204" name="Text Box 16"/>
          <p:cNvSpPr txBox="1">
            <a:spLocks noChangeArrowheads="1"/>
          </p:cNvSpPr>
          <p:nvPr/>
        </p:nvSpPr>
        <p:spPr bwMode="auto">
          <a:xfrm>
            <a:off x="250825" y="3716338"/>
            <a:ext cx="20177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/>
              <a:t>Прогноз социально-экономического развития </a:t>
            </a:r>
            <a:r>
              <a:rPr lang="ru-RU" sz="1600" dirty="0" smtClean="0"/>
              <a:t>Барило-Крепинского сельского поселения Родионово-Несветайского района</a:t>
            </a:r>
            <a:endParaRPr lang="ru-RU" sz="1600" dirty="0"/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7164388" y="3933825"/>
            <a:ext cx="172878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/>
              <a:t>Основные направления налоговой и бюджетной политики </a:t>
            </a:r>
            <a:r>
              <a:rPr lang="ru-RU" sz="1600" dirty="0" smtClean="0"/>
              <a:t>Барило-Крепинского сельского поселения Родионово-Несветайского района</a:t>
            </a:r>
            <a:endParaRPr lang="ru-RU" sz="1600" dirty="0"/>
          </a:p>
        </p:txBody>
      </p:sp>
      <p:sp>
        <p:nvSpPr>
          <p:cNvPr id="8206" name="WordArt 18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73152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Основы формирования бюджета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8" name="Oval 5"/>
          <p:cNvSpPr>
            <a:spLocks noChangeArrowheads="1"/>
          </p:cNvSpPr>
          <p:nvPr/>
        </p:nvSpPr>
        <p:spPr bwMode="auto">
          <a:xfrm>
            <a:off x="2916238" y="3141663"/>
            <a:ext cx="3311525" cy="1655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Oval 6"/>
          <p:cNvSpPr>
            <a:spLocks noChangeArrowheads="1"/>
          </p:cNvSpPr>
          <p:nvPr/>
        </p:nvSpPr>
        <p:spPr bwMode="auto">
          <a:xfrm>
            <a:off x="179388" y="1844675"/>
            <a:ext cx="2592387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Oval 7"/>
          <p:cNvSpPr>
            <a:spLocks noChangeArrowheads="1"/>
          </p:cNvSpPr>
          <p:nvPr/>
        </p:nvSpPr>
        <p:spPr bwMode="auto">
          <a:xfrm>
            <a:off x="179388" y="4365625"/>
            <a:ext cx="2592387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Oval 8"/>
          <p:cNvSpPr>
            <a:spLocks noChangeArrowheads="1"/>
          </p:cNvSpPr>
          <p:nvPr/>
        </p:nvSpPr>
        <p:spPr bwMode="auto">
          <a:xfrm>
            <a:off x="2987675" y="5013325"/>
            <a:ext cx="2879725" cy="1655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Oval 9"/>
          <p:cNvSpPr>
            <a:spLocks noChangeArrowheads="1"/>
          </p:cNvSpPr>
          <p:nvPr/>
        </p:nvSpPr>
        <p:spPr bwMode="auto">
          <a:xfrm>
            <a:off x="6335713" y="4365625"/>
            <a:ext cx="2808287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6516688" y="2133600"/>
            <a:ext cx="2627312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203575" y="1484313"/>
            <a:ext cx="3168650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0" y="115888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/>
              <a:t>Бюджетный процесс</a:t>
            </a:r>
            <a:r>
              <a:rPr lang="ru-RU" sz="1800" i="1"/>
              <a:t> -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отчетности</a:t>
            </a:r>
            <a:r>
              <a:rPr lang="ru-RU" sz="1800"/>
              <a:t>.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250825" y="115888"/>
            <a:ext cx="6913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684213" y="1989138"/>
            <a:ext cx="18002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Утверждение отчета об исполнении бюджета предыдущего года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3779838" y="1773238"/>
            <a:ext cx="20875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Составление проекта бюджета очередного года</a:t>
            </a: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7019925" y="2420938"/>
            <a:ext cx="13684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Рассмотрение проекта бюджета очередного года</a:t>
            </a:r>
          </a:p>
        </p:txBody>
      </p:sp>
      <p:sp>
        <p:nvSpPr>
          <p:cNvPr id="9230" name="Text Box 17"/>
          <p:cNvSpPr txBox="1">
            <a:spLocks noChangeArrowheads="1"/>
          </p:cNvSpPr>
          <p:nvPr/>
        </p:nvSpPr>
        <p:spPr bwMode="auto">
          <a:xfrm>
            <a:off x="7164388" y="4868863"/>
            <a:ext cx="14398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Утверждение бюджета очередного года</a:t>
            </a:r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3635375" y="5516563"/>
            <a:ext cx="1584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Исполнение бюджета в текущем году</a:t>
            </a:r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900113" y="4508500"/>
            <a:ext cx="151288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Формирование отчета об исполнении бюджета предыдущего года</a:t>
            </a:r>
          </a:p>
        </p:txBody>
      </p:sp>
      <p:sp>
        <p:nvSpPr>
          <p:cNvPr id="9233" name="WordArt 22"/>
          <p:cNvSpPr>
            <a:spLocks noChangeArrowheads="1" noChangeShapeType="1" noTextEdit="1"/>
          </p:cNvSpPr>
          <p:nvPr/>
        </p:nvSpPr>
        <p:spPr bwMode="auto">
          <a:xfrm>
            <a:off x="3276600" y="3644900"/>
            <a:ext cx="26320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Бюджетный процесс</a:t>
            </a: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V="1">
            <a:off x="2411413" y="4292600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24"/>
          <p:cNvSpPr>
            <a:spLocks noChangeShapeType="1"/>
          </p:cNvSpPr>
          <p:nvPr/>
        </p:nvSpPr>
        <p:spPr bwMode="auto">
          <a:xfrm>
            <a:off x="4572000" y="4797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>
            <a:off x="6227763" y="4149725"/>
            <a:ext cx="5762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7"/>
          <p:cNvSpPr>
            <a:spLocks noChangeShapeType="1"/>
          </p:cNvSpPr>
          <p:nvPr/>
        </p:nvSpPr>
        <p:spPr bwMode="auto">
          <a:xfrm>
            <a:off x="2555875" y="31416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8"/>
          <p:cNvSpPr>
            <a:spLocks noChangeShapeType="1"/>
          </p:cNvSpPr>
          <p:nvPr/>
        </p:nvSpPr>
        <p:spPr bwMode="auto">
          <a:xfrm>
            <a:off x="4716463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9"/>
          <p:cNvSpPr>
            <a:spLocks noChangeShapeType="1"/>
          </p:cNvSpPr>
          <p:nvPr/>
        </p:nvSpPr>
        <p:spPr bwMode="auto">
          <a:xfrm flipH="1">
            <a:off x="6084888" y="3500438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AutoShape 31"/>
          <p:cNvSpPr>
            <a:spLocks noChangeArrowheads="1"/>
          </p:cNvSpPr>
          <p:nvPr/>
        </p:nvSpPr>
        <p:spPr bwMode="auto">
          <a:xfrm>
            <a:off x="2484438" y="1628775"/>
            <a:ext cx="792162" cy="431800"/>
          </a:xfrm>
          <a:prstGeom prst="curvedDownArrow">
            <a:avLst>
              <a:gd name="adj1" fmla="val 36691"/>
              <a:gd name="adj2" fmla="val 733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1" name="AutoShape 33"/>
          <p:cNvSpPr>
            <a:spLocks noChangeArrowheads="1"/>
          </p:cNvSpPr>
          <p:nvPr/>
        </p:nvSpPr>
        <p:spPr bwMode="auto">
          <a:xfrm>
            <a:off x="8459788" y="3933825"/>
            <a:ext cx="288925" cy="574675"/>
          </a:xfrm>
          <a:prstGeom prst="curvedLeftArrow">
            <a:avLst>
              <a:gd name="adj1" fmla="val 39780"/>
              <a:gd name="adj2" fmla="val 7956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AutoShape 35"/>
          <p:cNvSpPr>
            <a:spLocks noChangeArrowheads="1"/>
          </p:cNvSpPr>
          <p:nvPr/>
        </p:nvSpPr>
        <p:spPr bwMode="auto">
          <a:xfrm>
            <a:off x="6372225" y="1773238"/>
            <a:ext cx="1223963" cy="360362"/>
          </a:xfrm>
          <a:prstGeom prst="curvedDownArrow">
            <a:avLst>
              <a:gd name="adj1" fmla="val 67930"/>
              <a:gd name="adj2" fmla="val 1358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3" name="AutoShape 37"/>
          <p:cNvSpPr>
            <a:spLocks noChangeArrowheads="1"/>
          </p:cNvSpPr>
          <p:nvPr/>
        </p:nvSpPr>
        <p:spPr bwMode="auto">
          <a:xfrm flipH="1">
            <a:off x="5795963" y="6021388"/>
            <a:ext cx="1008062" cy="647700"/>
          </a:xfrm>
          <a:prstGeom prst="curvedUpArrow">
            <a:avLst>
              <a:gd name="adj1" fmla="val 31127"/>
              <a:gd name="adj2" fmla="val 6225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4" name="AutoShape 38"/>
          <p:cNvSpPr>
            <a:spLocks noChangeArrowheads="1"/>
          </p:cNvSpPr>
          <p:nvPr/>
        </p:nvSpPr>
        <p:spPr bwMode="auto">
          <a:xfrm flipV="1">
            <a:off x="395288" y="3573463"/>
            <a:ext cx="431800" cy="765175"/>
          </a:xfrm>
          <a:prstGeom prst="curvedRightArrow">
            <a:avLst>
              <a:gd name="adj1" fmla="val 35441"/>
              <a:gd name="adj2" fmla="val 708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5" name="AutoShape 40"/>
          <p:cNvSpPr>
            <a:spLocks noChangeArrowheads="1"/>
          </p:cNvSpPr>
          <p:nvPr/>
        </p:nvSpPr>
        <p:spPr bwMode="auto">
          <a:xfrm rot="11255871" flipV="1">
            <a:off x="1979613" y="6237288"/>
            <a:ext cx="1150937" cy="360362"/>
          </a:xfrm>
          <a:prstGeom prst="curvedUpArrow">
            <a:avLst>
              <a:gd name="adj1" fmla="val 63877"/>
              <a:gd name="adj2" fmla="val 1277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6F09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Form"/>
          <p:cNvSpPr>
            <a:spLocks noEditPoints="1" noChangeArrowheads="1"/>
          </p:cNvSpPr>
          <p:nvPr/>
        </p:nvSpPr>
        <p:spPr bwMode="auto">
          <a:xfrm>
            <a:off x="250825" y="404813"/>
            <a:ext cx="4392613" cy="61198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2" name="Form"/>
          <p:cNvSpPr>
            <a:spLocks noEditPoints="1" noChangeArrowheads="1"/>
          </p:cNvSpPr>
          <p:nvPr/>
        </p:nvSpPr>
        <p:spPr bwMode="auto">
          <a:xfrm>
            <a:off x="4932363" y="333375"/>
            <a:ext cx="4032250" cy="62642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1331913" y="1125538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1116013" y="83661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  <a:r>
              <a:rPr lang="ru-RU" sz="1600"/>
              <a:t> </a:t>
            </a:r>
          </a:p>
        </p:txBody>
      </p:sp>
      <p:sp>
        <p:nvSpPr>
          <p:cNvPr id="10246" name="AutoShape 16"/>
          <p:cNvSpPr>
            <a:spLocks noChangeArrowheads="1"/>
          </p:cNvSpPr>
          <p:nvPr/>
        </p:nvSpPr>
        <p:spPr bwMode="auto">
          <a:xfrm>
            <a:off x="2051050" y="765175"/>
            <a:ext cx="144463" cy="48577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17"/>
          <p:cNvSpPr txBox="1">
            <a:spLocks noChangeArrowheads="1"/>
          </p:cNvSpPr>
          <p:nvPr/>
        </p:nvSpPr>
        <p:spPr bwMode="auto">
          <a:xfrm>
            <a:off x="2411413" y="836613"/>
            <a:ext cx="1150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0248" name="Text Box 18"/>
          <p:cNvSpPr txBox="1">
            <a:spLocks noChangeArrowheads="1"/>
          </p:cNvSpPr>
          <p:nvPr/>
        </p:nvSpPr>
        <p:spPr bwMode="auto">
          <a:xfrm>
            <a:off x="1187450" y="1341438"/>
            <a:ext cx="287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Профицитный бюджет</a:t>
            </a:r>
          </a:p>
        </p:txBody>
      </p:sp>
      <p:sp>
        <p:nvSpPr>
          <p:cNvPr id="10249" name="Text Box 19"/>
          <p:cNvSpPr txBox="1">
            <a:spLocks noChangeArrowheads="1"/>
          </p:cNvSpPr>
          <p:nvPr/>
        </p:nvSpPr>
        <p:spPr bwMode="auto">
          <a:xfrm>
            <a:off x="1187450" y="2205038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</a:p>
        </p:txBody>
      </p:sp>
      <p:sp>
        <p:nvSpPr>
          <p:cNvPr id="10250" name="Text Box 20"/>
          <p:cNvSpPr txBox="1">
            <a:spLocks noChangeArrowheads="1"/>
          </p:cNvSpPr>
          <p:nvPr/>
        </p:nvSpPr>
        <p:spPr bwMode="auto">
          <a:xfrm>
            <a:off x="2563813" y="2276475"/>
            <a:ext cx="1073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0251" name="AutoShape 22"/>
          <p:cNvSpPr>
            <a:spLocks noChangeArrowheads="1"/>
          </p:cNvSpPr>
          <p:nvPr/>
        </p:nvSpPr>
        <p:spPr bwMode="auto">
          <a:xfrm>
            <a:off x="2195513" y="2133600"/>
            <a:ext cx="144462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Text Box 23"/>
          <p:cNvSpPr txBox="1">
            <a:spLocks noChangeArrowheads="1"/>
          </p:cNvSpPr>
          <p:nvPr/>
        </p:nvSpPr>
        <p:spPr bwMode="auto">
          <a:xfrm>
            <a:off x="1403350" y="2636838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Дефицитный бюджет</a:t>
            </a:r>
          </a:p>
        </p:txBody>
      </p:sp>
      <p:sp>
        <p:nvSpPr>
          <p:cNvPr id="10253" name="Text Box 24"/>
          <p:cNvSpPr txBox="1">
            <a:spLocks noChangeArrowheads="1"/>
          </p:cNvSpPr>
          <p:nvPr/>
        </p:nvSpPr>
        <p:spPr bwMode="auto">
          <a:xfrm>
            <a:off x="1187450" y="378936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</a:p>
        </p:txBody>
      </p:sp>
      <p:sp>
        <p:nvSpPr>
          <p:cNvPr id="10254" name="AutoShape 25"/>
          <p:cNvSpPr>
            <a:spLocks noChangeArrowheads="1"/>
          </p:cNvSpPr>
          <p:nvPr/>
        </p:nvSpPr>
        <p:spPr bwMode="auto">
          <a:xfrm>
            <a:off x="1908175" y="3860800"/>
            <a:ext cx="503238" cy="288925"/>
          </a:xfrm>
          <a:prstGeom prst="leftRightArrow">
            <a:avLst>
              <a:gd name="adj1" fmla="val 50000"/>
              <a:gd name="adj2" fmla="val 34835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Text Box 26"/>
          <p:cNvSpPr txBox="1">
            <a:spLocks noChangeArrowheads="1"/>
          </p:cNvSpPr>
          <p:nvPr/>
        </p:nvSpPr>
        <p:spPr bwMode="auto">
          <a:xfrm>
            <a:off x="2555875" y="3789363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0256" name="Text Box 28"/>
          <p:cNvSpPr txBox="1">
            <a:spLocks noChangeArrowheads="1"/>
          </p:cNvSpPr>
          <p:nvPr/>
        </p:nvSpPr>
        <p:spPr bwMode="auto">
          <a:xfrm>
            <a:off x="1258888" y="4437063"/>
            <a:ext cx="2449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/>
              <a:t>Сбалансированный бюджет</a:t>
            </a:r>
          </a:p>
        </p:txBody>
      </p:sp>
      <p:sp>
        <p:nvSpPr>
          <p:cNvPr id="10257" name="Text Box 29"/>
          <p:cNvSpPr txBox="1">
            <a:spLocks noChangeArrowheads="1"/>
          </p:cNvSpPr>
          <p:nvPr/>
        </p:nvSpPr>
        <p:spPr bwMode="auto">
          <a:xfrm>
            <a:off x="5867400" y="549275"/>
            <a:ext cx="3025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Доходы </a:t>
            </a:r>
            <a:r>
              <a:rPr lang="ru-RU" sz="1400" i="1"/>
              <a:t>бюджета Кринично-Лугского сельского поселения -поступающие в бюджет поселения денежные средства</a:t>
            </a:r>
          </a:p>
        </p:txBody>
      </p:sp>
      <p:sp>
        <p:nvSpPr>
          <p:cNvPr id="10258" name="Text Box 30"/>
          <p:cNvSpPr txBox="1">
            <a:spLocks noChangeArrowheads="1"/>
          </p:cNvSpPr>
          <p:nvPr/>
        </p:nvSpPr>
        <p:spPr bwMode="auto">
          <a:xfrm>
            <a:off x="5940425" y="1557338"/>
            <a:ext cx="30241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Расходы</a:t>
            </a:r>
            <a:r>
              <a:rPr lang="ru-RU" sz="1400"/>
              <a:t> </a:t>
            </a:r>
            <a:r>
              <a:rPr lang="ru-RU" sz="1400" i="1"/>
              <a:t>бюджета Кринично-Лугского сельского поселения -выплачиваемые из бюджета поселения денежные средства</a:t>
            </a:r>
          </a:p>
        </p:txBody>
      </p:sp>
      <p:sp>
        <p:nvSpPr>
          <p:cNvPr id="10259" name="Text Box 31"/>
          <p:cNvSpPr txBox="1">
            <a:spLocks noChangeArrowheads="1"/>
          </p:cNvSpPr>
          <p:nvPr/>
        </p:nvSpPr>
        <p:spPr bwMode="auto">
          <a:xfrm>
            <a:off x="5867400" y="2565400"/>
            <a:ext cx="30257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Дефицит бюджета</a:t>
            </a:r>
            <a:r>
              <a:rPr lang="ru-RU" sz="1400"/>
              <a:t> -</a:t>
            </a:r>
            <a:r>
              <a:rPr lang="ru-RU" sz="1400" i="1"/>
              <a:t>превышение расходов над доходами. При его наличии принимается решение об источниках покрытия дефицита: имеющиеся остатки или взять в долг (кредит) </a:t>
            </a:r>
          </a:p>
        </p:txBody>
      </p:sp>
      <p:sp>
        <p:nvSpPr>
          <p:cNvPr id="10260" name="Text Box 32"/>
          <p:cNvSpPr txBox="1">
            <a:spLocks noChangeArrowheads="1"/>
          </p:cNvSpPr>
          <p:nvPr/>
        </p:nvSpPr>
        <p:spPr bwMode="auto">
          <a:xfrm>
            <a:off x="5867400" y="4005263"/>
            <a:ext cx="309721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Профицит бюджета</a:t>
            </a:r>
            <a:r>
              <a:rPr lang="ru-RU" sz="1400"/>
              <a:t> – </a:t>
            </a:r>
            <a:r>
              <a:rPr lang="ru-RU" sz="1400" i="1"/>
              <a:t>превышение доходов над расходами. При его наличии принимается решение как использовать: накапливать резервы, остатки, погашать долг</a:t>
            </a:r>
            <a:r>
              <a:rPr lang="ru-RU" sz="14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95288" y="3284538"/>
            <a:ext cx="2305050" cy="3313112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3492500" y="3284538"/>
            <a:ext cx="2447925" cy="3313112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6516688" y="3284538"/>
            <a:ext cx="2376487" cy="3240087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611188" y="1844675"/>
            <a:ext cx="1944687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9"/>
          <p:cNvSpPr>
            <a:spLocks noChangeArrowheads="1"/>
          </p:cNvSpPr>
          <p:nvPr/>
        </p:nvSpPr>
        <p:spPr bwMode="auto">
          <a:xfrm>
            <a:off x="3635375" y="1844675"/>
            <a:ext cx="2160588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6516688" y="1844675"/>
            <a:ext cx="2376487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AutoShape 11"/>
          <p:cNvSpPr>
            <a:spLocks noChangeArrowheads="1"/>
          </p:cNvSpPr>
          <p:nvPr/>
        </p:nvSpPr>
        <p:spPr bwMode="auto">
          <a:xfrm>
            <a:off x="1258888" y="2852738"/>
            <a:ext cx="503237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12"/>
          <p:cNvSpPr>
            <a:spLocks noChangeArrowheads="1"/>
          </p:cNvSpPr>
          <p:nvPr/>
        </p:nvSpPr>
        <p:spPr bwMode="auto">
          <a:xfrm>
            <a:off x="4500563" y="2852738"/>
            <a:ext cx="576262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AutoShape 13"/>
          <p:cNvSpPr>
            <a:spLocks noChangeArrowheads="1"/>
          </p:cNvSpPr>
          <p:nvPr/>
        </p:nvSpPr>
        <p:spPr bwMode="auto">
          <a:xfrm>
            <a:off x="7524750" y="2852738"/>
            <a:ext cx="6477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827088" y="333375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u="sng"/>
              <a:t>Доходы бюджета-</a:t>
            </a:r>
            <a:r>
              <a:rPr lang="ru-RU" sz="1800"/>
              <a:t> поступающие в бюджет денежные средства, за исключением, являющихся источниками финансирования дефицита</a:t>
            </a:r>
          </a:p>
        </p:txBody>
      </p:sp>
      <p:sp>
        <p:nvSpPr>
          <p:cNvPr id="11276" name="AutoShape 16"/>
          <p:cNvSpPr>
            <a:spLocks noChangeArrowheads="1"/>
          </p:cNvSpPr>
          <p:nvPr/>
        </p:nvSpPr>
        <p:spPr bwMode="auto">
          <a:xfrm>
            <a:off x="2700338" y="1125538"/>
            <a:ext cx="4464050" cy="431800"/>
          </a:xfrm>
          <a:prstGeom prst="flowChartAlternateProcess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Rectangle 18"/>
          <p:cNvSpPr>
            <a:spLocks noChangeArrowheads="1"/>
          </p:cNvSpPr>
          <p:nvPr/>
        </p:nvSpPr>
        <p:spPr bwMode="auto">
          <a:xfrm>
            <a:off x="3851275" y="1196975"/>
            <a:ext cx="1944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Доходы бюджета</a:t>
            </a:r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827088" y="1989138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Налоговые доходы</a:t>
            </a:r>
          </a:p>
        </p:txBody>
      </p:sp>
      <p:sp>
        <p:nvSpPr>
          <p:cNvPr id="11279" name="Text Box 20"/>
          <p:cNvSpPr txBox="1">
            <a:spLocks noChangeArrowheads="1"/>
          </p:cNvSpPr>
          <p:nvPr/>
        </p:nvSpPr>
        <p:spPr bwMode="auto">
          <a:xfrm>
            <a:off x="3779838" y="2060575"/>
            <a:ext cx="1944687" cy="641350"/>
          </a:xfrm>
          <a:prstGeom prst="rect">
            <a:avLst/>
          </a:prstGeom>
          <a:solidFill>
            <a:srgbClr val="D8D5E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Неналоговые доходы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6659563" y="2060575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Безвозмездные поступления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395288" y="3284538"/>
            <a:ext cx="2305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Поступления от уплаты налогов, установленных Налоговым Кодексом РФ: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468313" y="4221163"/>
            <a:ext cx="2159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-налог на доходы физических лиц;</a:t>
            </a:r>
          </a:p>
          <a:p>
            <a:pPr>
              <a:spcBef>
                <a:spcPct val="50000"/>
              </a:spcBef>
            </a:pPr>
            <a:r>
              <a:rPr lang="ru-RU" sz="1400"/>
              <a:t>-единый сельскохозяйственный налог;</a:t>
            </a:r>
          </a:p>
          <a:p>
            <a:pPr>
              <a:spcBef>
                <a:spcPct val="50000"/>
              </a:spcBef>
            </a:pPr>
            <a:r>
              <a:rPr lang="ru-RU" sz="1400"/>
              <a:t>-налог на имущество физических лиц; </a:t>
            </a:r>
          </a:p>
          <a:p>
            <a:pPr>
              <a:spcBef>
                <a:spcPct val="50000"/>
              </a:spcBef>
            </a:pPr>
            <a:r>
              <a:rPr lang="ru-RU" sz="1400"/>
              <a:t>-земельный налог;</a:t>
            </a:r>
          </a:p>
          <a:p>
            <a:pPr>
              <a:spcBef>
                <a:spcPct val="50000"/>
              </a:spcBef>
            </a:pPr>
            <a:r>
              <a:rPr lang="ru-RU" sz="1400"/>
              <a:t>- госпошлина.</a:t>
            </a:r>
          </a:p>
        </p:txBody>
      </p:sp>
      <p:sp>
        <p:nvSpPr>
          <p:cNvPr id="11283" name="Text Box 24"/>
          <p:cNvSpPr txBox="1">
            <a:spLocks noChangeArrowheads="1"/>
          </p:cNvSpPr>
          <p:nvPr/>
        </p:nvSpPr>
        <p:spPr bwMode="auto">
          <a:xfrm>
            <a:off x="3635375" y="3284538"/>
            <a:ext cx="23050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/>
              <a:t>Платежи, установленные законодательством российской Федерации:</a:t>
            </a:r>
          </a:p>
          <a:p>
            <a:pPr>
              <a:spcBef>
                <a:spcPct val="50000"/>
              </a:spcBef>
            </a:pPr>
            <a:r>
              <a:rPr lang="ru-RU" sz="1300"/>
              <a:t>-доходы от использования муниципального имущества;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/>
              <a:t>доходы от реализации муниципального имущества;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/>
              <a:t> штрафы за нарушение законодательства;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/>
              <a:t> прочие неналоговые доходы</a:t>
            </a:r>
          </a:p>
        </p:txBody>
      </p:sp>
      <p:sp>
        <p:nvSpPr>
          <p:cNvPr id="11284" name="Text Box 25"/>
          <p:cNvSpPr txBox="1">
            <a:spLocks noChangeArrowheads="1"/>
          </p:cNvSpPr>
          <p:nvPr/>
        </p:nvSpPr>
        <p:spPr bwMode="auto">
          <a:xfrm>
            <a:off x="6732588" y="3573463"/>
            <a:ext cx="2087562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Поступления от других бюджетов (межбюджетные трансферты: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400"/>
              <a:t>дотации;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400"/>
              <a:t>- субсидии;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400"/>
              <a:t>- субвенции), организаций , граждан (кроме налоговых и неналоговых платежей)</a:t>
            </a: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4716463" y="1557338"/>
            <a:ext cx="6477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6F09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0" y="377825"/>
          <a:ext cx="9144000" cy="648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2484438" y="2492375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68313" y="404813"/>
            <a:ext cx="8675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i="1" dirty="0"/>
              <a:t>Структура доходов бюджета </a:t>
            </a:r>
            <a:r>
              <a:rPr lang="ru-RU" sz="1800" b="1" i="1" dirty="0" smtClean="0"/>
              <a:t>Барило-Крепинского </a:t>
            </a:r>
            <a:r>
              <a:rPr lang="ru-RU" sz="1800" b="1" i="1" dirty="0"/>
              <a:t>сельского поселения</a:t>
            </a:r>
            <a:r>
              <a:rPr lang="ru-RU" sz="1600" b="1" i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F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8" name="AutoShape 5"/>
          <p:cNvSpPr>
            <a:spLocks noChangeArrowheads="1"/>
          </p:cNvSpPr>
          <p:nvPr/>
        </p:nvSpPr>
        <p:spPr bwMode="auto">
          <a:xfrm>
            <a:off x="6948488" y="2636838"/>
            <a:ext cx="2016125" cy="2735262"/>
          </a:xfrm>
          <a:prstGeom prst="foldedCorner">
            <a:avLst>
              <a:gd name="adj" fmla="val 12500"/>
            </a:avLst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AutoShape 6"/>
          <p:cNvSpPr>
            <a:spLocks noChangeArrowheads="1"/>
          </p:cNvSpPr>
          <p:nvPr/>
        </p:nvSpPr>
        <p:spPr bwMode="auto">
          <a:xfrm>
            <a:off x="2627313" y="2636838"/>
            <a:ext cx="4176712" cy="2665412"/>
          </a:xfrm>
          <a:prstGeom prst="flowChartPreparation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AutoShape 7"/>
          <p:cNvSpPr>
            <a:spLocks noChangeArrowheads="1"/>
          </p:cNvSpPr>
          <p:nvPr/>
        </p:nvSpPr>
        <p:spPr bwMode="auto">
          <a:xfrm>
            <a:off x="4932363" y="5516563"/>
            <a:ext cx="4032250" cy="1152525"/>
          </a:xfrm>
          <a:prstGeom prst="foldedCorner">
            <a:avLst>
              <a:gd name="adj" fmla="val 12500"/>
            </a:avLst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323850" y="5516563"/>
            <a:ext cx="4319588" cy="1154112"/>
          </a:xfrm>
          <a:prstGeom prst="foldedCorner">
            <a:avLst>
              <a:gd name="adj" fmla="val 12500"/>
            </a:avLst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323850" y="2636838"/>
            <a:ext cx="2016125" cy="2736850"/>
          </a:xfrm>
          <a:prstGeom prst="foldedCorner">
            <a:avLst>
              <a:gd name="adj" fmla="val 12500"/>
            </a:avLst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179388" y="115888"/>
            <a:ext cx="871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Основные сведения о межбюджетных отношениях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250825" y="1052513"/>
            <a:ext cx="8713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Межбюджетные отношения</a:t>
            </a:r>
            <a:r>
              <a:rPr lang="ru-RU" sz="1800"/>
              <a:t> – </a:t>
            </a:r>
            <a:r>
              <a:rPr lang="ru-RU" sz="1800" i="1"/>
              <a:t>это отношения между публично-правовыми образованиями по вопросам регулирования бюджетных правоотношений, организации  и осуществления бюджетного процесса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3419475" y="2708275"/>
            <a:ext cx="28082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Межбюджетные трансферты</a:t>
            </a:r>
            <a:r>
              <a:rPr lang="ru-RU" sz="1600"/>
              <a:t> – это средства, передаваемые одним бюджетом бюджетной системы Российской Федерации другому бюджету бюджетной системы Российской Федерации </a:t>
            </a:r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6948488" y="2997200"/>
            <a:ext cx="20161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Иные межбюджетные трансферты-</a:t>
            </a:r>
            <a:r>
              <a:rPr lang="ru-RU" sz="1600"/>
              <a:t> передаются на определенные цели 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323850" y="2852738"/>
            <a:ext cx="19446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Дотации –</a:t>
            </a:r>
            <a:r>
              <a:rPr lang="ru-RU" sz="1600"/>
              <a:t> предоставляются без определения конкретной цели их использования</a:t>
            </a:r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323850" y="5516563"/>
            <a:ext cx="41767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Субвенции</a:t>
            </a:r>
            <a:r>
              <a:rPr lang="ru-RU" sz="1600"/>
              <a:t> – 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003800" y="5516563"/>
            <a:ext cx="38893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Субсидии</a:t>
            </a:r>
            <a:r>
              <a:rPr lang="ru-RU" sz="1600"/>
              <a:t>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6F09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95288" y="981075"/>
          <a:ext cx="7248525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23850" y="549275"/>
            <a:ext cx="8820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/>
              <a:t>Структура межбюджетных трансфертов бюджета </a:t>
            </a:r>
            <a:r>
              <a:rPr lang="ru-RU" sz="1600" b="1" i="1" dirty="0" smtClean="0"/>
              <a:t>Барило-Крепинского</a:t>
            </a:r>
            <a:r>
              <a:rPr lang="ru-RU" sz="1600" dirty="0" smtClean="0"/>
              <a:t> </a:t>
            </a:r>
            <a:r>
              <a:rPr lang="ru-RU" sz="1600" dirty="0"/>
              <a:t>сельского поселения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F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3203575" y="1773238"/>
            <a:ext cx="2160588" cy="17287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3203575" y="3644900"/>
            <a:ext cx="2160588" cy="15128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179388" y="3644900"/>
            <a:ext cx="1944687" cy="863600"/>
          </a:xfrm>
          <a:prstGeom prst="rect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179388" y="5589588"/>
            <a:ext cx="1944687" cy="792162"/>
          </a:xfrm>
          <a:prstGeom prst="rect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179388" y="2420938"/>
            <a:ext cx="1944687" cy="936625"/>
          </a:xfrm>
          <a:prstGeom prst="rect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12"/>
          <p:cNvSpPr>
            <a:spLocks noChangeShapeType="1"/>
          </p:cNvSpPr>
          <p:nvPr/>
        </p:nvSpPr>
        <p:spPr bwMode="auto">
          <a:xfrm>
            <a:off x="2124075" y="2997200"/>
            <a:ext cx="10795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13"/>
          <p:cNvSpPr>
            <a:spLocks noChangeShapeType="1"/>
          </p:cNvSpPr>
          <p:nvPr/>
        </p:nvSpPr>
        <p:spPr bwMode="auto">
          <a:xfrm flipH="1">
            <a:off x="2124075" y="3068638"/>
            <a:ext cx="1079500" cy="290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14"/>
          <p:cNvSpPr>
            <a:spLocks noChangeShapeType="1"/>
          </p:cNvSpPr>
          <p:nvPr/>
        </p:nvSpPr>
        <p:spPr bwMode="auto">
          <a:xfrm flipH="1">
            <a:off x="2124075" y="3068638"/>
            <a:ext cx="10795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Rectangle 16"/>
          <p:cNvSpPr>
            <a:spLocks noChangeArrowheads="1"/>
          </p:cNvSpPr>
          <p:nvPr/>
        </p:nvSpPr>
        <p:spPr bwMode="auto">
          <a:xfrm>
            <a:off x="6156325" y="981075"/>
            <a:ext cx="2808288" cy="5762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Rectangle 17"/>
          <p:cNvSpPr>
            <a:spLocks noChangeArrowheads="1"/>
          </p:cNvSpPr>
          <p:nvPr/>
        </p:nvSpPr>
        <p:spPr bwMode="auto">
          <a:xfrm>
            <a:off x="6156325" y="1628775"/>
            <a:ext cx="2808288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Rectangle 19"/>
          <p:cNvSpPr>
            <a:spLocks noChangeArrowheads="1"/>
          </p:cNvSpPr>
          <p:nvPr/>
        </p:nvSpPr>
        <p:spPr bwMode="auto">
          <a:xfrm>
            <a:off x="6156325" y="2565400"/>
            <a:ext cx="2808288" cy="5762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Rectangle 20"/>
          <p:cNvSpPr>
            <a:spLocks noChangeArrowheads="1"/>
          </p:cNvSpPr>
          <p:nvPr/>
        </p:nvSpPr>
        <p:spPr bwMode="auto">
          <a:xfrm>
            <a:off x="6156325" y="3284538"/>
            <a:ext cx="2808288" cy="6492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Rectangle 21"/>
          <p:cNvSpPr>
            <a:spLocks noChangeArrowheads="1"/>
          </p:cNvSpPr>
          <p:nvPr/>
        </p:nvSpPr>
        <p:spPr bwMode="auto">
          <a:xfrm>
            <a:off x="6227763" y="4149725"/>
            <a:ext cx="27368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Rectangle 22"/>
          <p:cNvSpPr>
            <a:spLocks noChangeArrowheads="1"/>
          </p:cNvSpPr>
          <p:nvPr/>
        </p:nvSpPr>
        <p:spPr bwMode="auto">
          <a:xfrm>
            <a:off x="6300788" y="6021388"/>
            <a:ext cx="2663825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Rectangle 23"/>
          <p:cNvSpPr>
            <a:spLocks noChangeArrowheads="1"/>
          </p:cNvSpPr>
          <p:nvPr/>
        </p:nvSpPr>
        <p:spPr bwMode="auto">
          <a:xfrm>
            <a:off x="6227763" y="4797425"/>
            <a:ext cx="2736850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3" name="Rectangle 24"/>
          <p:cNvSpPr>
            <a:spLocks noChangeArrowheads="1"/>
          </p:cNvSpPr>
          <p:nvPr/>
        </p:nvSpPr>
        <p:spPr bwMode="auto">
          <a:xfrm>
            <a:off x="6084888" y="188913"/>
            <a:ext cx="28813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Rectangle 25"/>
          <p:cNvSpPr>
            <a:spLocks noChangeArrowheads="1"/>
          </p:cNvSpPr>
          <p:nvPr/>
        </p:nvSpPr>
        <p:spPr bwMode="auto">
          <a:xfrm>
            <a:off x="3203575" y="5876925"/>
            <a:ext cx="2160588" cy="7921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AutoShape 26"/>
          <p:cNvSpPr>
            <a:spLocks noChangeArrowheads="1"/>
          </p:cNvSpPr>
          <p:nvPr/>
        </p:nvSpPr>
        <p:spPr bwMode="auto">
          <a:xfrm>
            <a:off x="3995738" y="537368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52DC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Text Box 27"/>
          <p:cNvSpPr txBox="1">
            <a:spLocks noChangeArrowheads="1"/>
          </p:cNvSpPr>
          <p:nvPr/>
        </p:nvSpPr>
        <p:spPr bwMode="auto">
          <a:xfrm>
            <a:off x="3203575" y="5876925"/>
            <a:ext cx="21605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/>
              <a:t>Дефицит</a:t>
            </a:r>
          </a:p>
          <a:p>
            <a:pPr algn="ctr">
              <a:spcBef>
                <a:spcPct val="50000"/>
              </a:spcBef>
            </a:pPr>
            <a:r>
              <a:rPr lang="ru-RU" sz="1600" i="1"/>
              <a:t>0,0 тыс.руб</a:t>
            </a:r>
            <a:r>
              <a:rPr lang="ru-RU" sz="1600"/>
              <a:t>.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492500" y="2060575"/>
            <a:ext cx="143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79388" y="260350"/>
            <a:ext cx="57610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/>
              <a:t>Основные параметры бюджета </a:t>
            </a:r>
            <a:r>
              <a:rPr lang="ru-RU" sz="2000" b="1" i="1" dirty="0" smtClean="0"/>
              <a:t>Барило-Крепинского </a:t>
            </a:r>
            <a:r>
              <a:rPr lang="ru-RU" sz="2000" b="1" i="1" dirty="0"/>
              <a:t>сельского поселения </a:t>
            </a:r>
            <a:r>
              <a:rPr lang="ru-RU" sz="2000" b="1" i="1" dirty="0" err="1" smtClean="0"/>
              <a:t>Родиново-Несветайского</a:t>
            </a:r>
            <a:r>
              <a:rPr lang="ru-RU" sz="2000" b="1" i="1" dirty="0" smtClean="0"/>
              <a:t> </a:t>
            </a:r>
            <a:r>
              <a:rPr lang="ru-RU" sz="2000" b="1" i="1" dirty="0"/>
              <a:t>района на 2018 год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563938" y="1844675"/>
            <a:ext cx="14398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 dirty="0"/>
              <a:t>ВСЕГО ДОХОДОВ</a:t>
            </a:r>
          </a:p>
          <a:p>
            <a:pPr algn="ctr">
              <a:spcBef>
                <a:spcPct val="50000"/>
              </a:spcBef>
            </a:pPr>
            <a:r>
              <a:rPr lang="ru-RU" sz="1600" i="1" dirty="0" smtClean="0"/>
              <a:t>15612,0</a:t>
            </a:r>
            <a:endParaRPr lang="ru-RU" sz="1600" i="1" dirty="0"/>
          </a:p>
          <a:p>
            <a:pPr algn="ctr">
              <a:spcBef>
                <a:spcPct val="50000"/>
              </a:spcBef>
            </a:pPr>
            <a:r>
              <a:rPr lang="ru-RU" sz="1600" i="1" dirty="0"/>
              <a:t>тыс. рублей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3276600" y="3789363"/>
            <a:ext cx="194310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 dirty="0"/>
              <a:t>ВСЕГО РАСХОДОВ</a:t>
            </a:r>
          </a:p>
          <a:p>
            <a:pPr algn="ctr">
              <a:spcBef>
                <a:spcPct val="50000"/>
              </a:spcBef>
            </a:pPr>
            <a:r>
              <a:rPr lang="ru-RU" sz="1600" i="1" dirty="0" smtClean="0"/>
              <a:t>15612,0</a:t>
            </a:r>
            <a:endParaRPr lang="ru-RU" sz="1600" i="1" dirty="0"/>
          </a:p>
          <a:p>
            <a:pPr algn="ctr">
              <a:spcBef>
                <a:spcPct val="50000"/>
              </a:spcBef>
            </a:pPr>
            <a:r>
              <a:rPr lang="ru-RU" sz="1600" i="1" dirty="0"/>
              <a:t>тыс. рублей</a:t>
            </a:r>
          </a:p>
          <a:p>
            <a:pPr>
              <a:spcBef>
                <a:spcPct val="50000"/>
              </a:spcBef>
            </a:pPr>
            <a:endParaRPr lang="ru-RU" sz="1600" dirty="0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179388" y="2349500"/>
            <a:ext cx="20161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/>
              <a:t>Налоговые и неналоговые доходы </a:t>
            </a:r>
            <a:r>
              <a:rPr lang="ru-RU" sz="1600" i="1" dirty="0" smtClean="0"/>
              <a:t>11623,1 </a:t>
            </a:r>
            <a:r>
              <a:rPr lang="ru-RU" sz="1600" i="1" dirty="0"/>
              <a:t>тыс. рублей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79388" y="3644900"/>
            <a:ext cx="1944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/>
              <a:t>Дотации </a:t>
            </a:r>
            <a:r>
              <a:rPr lang="ru-RU" sz="1600" i="1" dirty="0" smtClean="0"/>
              <a:t>2952,5 тыс</a:t>
            </a:r>
            <a:r>
              <a:rPr lang="ru-RU" sz="1600" i="1" dirty="0"/>
              <a:t>. рублей</a:t>
            </a:r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>
            <a:off x="179388" y="4652963"/>
            <a:ext cx="1944687" cy="720725"/>
          </a:xfrm>
          <a:prstGeom prst="flowChartProcess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79388" y="4652963"/>
            <a:ext cx="19446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/>
              <a:t>Субвенции </a:t>
            </a:r>
            <a:r>
              <a:rPr lang="ru-RU" sz="1600" i="1" dirty="0" smtClean="0"/>
              <a:t>189,7 тыс</a:t>
            </a:r>
            <a:r>
              <a:rPr lang="ru-RU" sz="1600" i="1" dirty="0"/>
              <a:t>. рублей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179388" y="5589588"/>
            <a:ext cx="19446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/>
              <a:t>Субсидии </a:t>
            </a:r>
            <a:r>
              <a:rPr lang="ru-RU" sz="1600" i="1" dirty="0" smtClean="0"/>
              <a:t>846,7 </a:t>
            </a:r>
            <a:r>
              <a:rPr lang="ru-RU" sz="1600" i="1" dirty="0"/>
              <a:t>тыс. рублей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084888" y="260350"/>
            <a:ext cx="2879725" cy="52322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/>
              <a:t>Общегосударственные вопросы </a:t>
            </a:r>
            <a:r>
              <a:rPr lang="ru-RU" sz="1400" dirty="0" smtClean="0"/>
              <a:t>5334,3</a:t>
            </a:r>
            <a:r>
              <a:rPr lang="ru-RU" sz="1400" i="1" dirty="0" smtClean="0"/>
              <a:t> </a:t>
            </a:r>
            <a:r>
              <a:rPr lang="ru-RU" sz="1400" i="1" dirty="0"/>
              <a:t>тыс.рублей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156325" y="1052513"/>
            <a:ext cx="28082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i="1"/>
              <a:t>Национальная оборона </a:t>
            </a:r>
          </a:p>
          <a:p>
            <a:r>
              <a:rPr lang="ru-RU" sz="1400" i="1"/>
              <a:t>189,5 тыс. рублей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084888" y="1628775"/>
            <a:ext cx="30591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i="1" dirty="0"/>
              <a:t>Национальная безопасность и </a:t>
            </a:r>
          </a:p>
          <a:p>
            <a:r>
              <a:rPr lang="ru-RU" sz="1400" i="1" dirty="0"/>
              <a:t>Правоохранительная деятельность </a:t>
            </a:r>
            <a:r>
              <a:rPr lang="ru-RU" sz="1400" i="1" dirty="0" smtClean="0"/>
              <a:t>300,0 тыс.рублей</a:t>
            </a:r>
            <a:endParaRPr lang="ru-RU" sz="1400" i="1" dirty="0"/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156325" y="2565400"/>
            <a:ext cx="266382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i="1" dirty="0"/>
              <a:t>Национальная экономика </a:t>
            </a:r>
          </a:p>
          <a:p>
            <a:pPr algn="ctr">
              <a:spcBef>
                <a:spcPct val="50000"/>
              </a:spcBef>
            </a:pPr>
            <a:r>
              <a:rPr lang="ru-RU" sz="1400" i="1" dirty="0" smtClean="0"/>
              <a:t>38,0 </a:t>
            </a:r>
            <a:r>
              <a:rPr lang="ru-RU" sz="1400" i="1" dirty="0"/>
              <a:t>тыс. рублей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156325" y="3284538"/>
            <a:ext cx="2808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/>
              <a:t>Жилищно-коммунальное хозяйство </a:t>
            </a:r>
            <a:r>
              <a:rPr lang="ru-RU" sz="1400" i="1" dirty="0" smtClean="0"/>
              <a:t>2625,9 </a:t>
            </a:r>
            <a:r>
              <a:rPr lang="ru-RU" sz="1400" i="1" dirty="0"/>
              <a:t>тыс. рублей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156325" y="4149725"/>
            <a:ext cx="2808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 smtClean="0"/>
              <a:t>Социальная политика 315,0 тыс</a:t>
            </a:r>
            <a:r>
              <a:rPr lang="ru-RU" sz="1400" i="1" dirty="0"/>
              <a:t>. рублей</a:t>
            </a: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6227763" y="5300663"/>
            <a:ext cx="2736850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6156325" y="4797425"/>
            <a:ext cx="280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/>
              <a:t>Образование </a:t>
            </a:r>
            <a:r>
              <a:rPr lang="ru-RU" sz="1400" i="1" dirty="0" smtClean="0"/>
              <a:t>20,0 </a:t>
            </a:r>
            <a:r>
              <a:rPr lang="ru-RU" sz="1400" i="1" dirty="0"/>
              <a:t>тыс. рублей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6227763" y="5300663"/>
            <a:ext cx="29162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/>
              <a:t>Культура и кинематография </a:t>
            </a:r>
            <a:r>
              <a:rPr lang="ru-RU" sz="1400" i="1" dirty="0" smtClean="0"/>
              <a:t>6764,3 </a:t>
            </a:r>
            <a:r>
              <a:rPr lang="ru-RU" sz="1400" i="1" dirty="0"/>
              <a:t>тыс. рублей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300788" y="6021388"/>
            <a:ext cx="2663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 dirty="0"/>
              <a:t>Физическая культура и спорт </a:t>
            </a:r>
            <a:r>
              <a:rPr lang="ru-RU" sz="1400" i="1" dirty="0" smtClean="0"/>
              <a:t>25,0 </a:t>
            </a:r>
            <a:r>
              <a:rPr lang="ru-RU" sz="1400" i="1" dirty="0"/>
              <a:t>тыс. рублей</a:t>
            </a:r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 flipV="1">
            <a:off x="5364163" y="836613"/>
            <a:ext cx="720725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 flipV="1">
            <a:off x="5364163" y="1628775"/>
            <a:ext cx="792162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 flipV="1">
            <a:off x="5364163" y="2349500"/>
            <a:ext cx="792162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 flipV="1">
            <a:off x="5364163" y="3068638"/>
            <a:ext cx="7921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 flipV="1">
            <a:off x="5364163" y="3644900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5364163" y="43656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>
            <a:off x="5364163" y="4365625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>
            <a:off x="5364163" y="4437063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>
            <a:off x="5364163" y="4365625"/>
            <a:ext cx="936625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621</Words>
  <Application>Microsoft Office PowerPoint</Application>
  <PresentationFormat>Экран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 5</dc:creator>
  <cp:lastModifiedBy>User</cp:lastModifiedBy>
  <cp:revision>40</cp:revision>
  <dcterms:created xsi:type="dcterms:W3CDTF">2017-03-01T10:28:27Z</dcterms:created>
  <dcterms:modified xsi:type="dcterms:W3CDTF">2018-02-20T09:44:24Z</dcterms:modified>
</cp:coreProperties>
</file>